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29"/>
  </p:notesMasterIdLst>
  <p:sldIdLst>
    <p:sldId id="257" r:id="rId6"/>
    <p:sldId id="259" r:id="rId7"/>
    <p:sldId id="261" r:id="rId8"/>
    <p:sldId id="262" r:id="rId9"/>
    <p:sldId id="272" r:id="rId10"/>
    <p:sldId id="274" r:id="rId11"/>
    <p:sldId id="283" r:id="rId12"/>
    <p:sldId id="284" r:id="rId13"/>
    <p:sldId id="277" r:id="rId14"/>
    <p:sldId id="278" r:id="rId15"/>
    <p:sldId id="279" r:id="rId16"/>
    <p:sldId id="280" r:id="rId17"/>
    <p:sldId id="281" r:id="rId18"/>
    <p:sldId id="264" r:id="rId19"/>
    <p:sldId id="265" r:id="rId20"/>
    <p:sldId id="266" r:id="rId21"/>
    <p:sldId id="267" r:id="rId22"/>
    <p:sldId id="269" r:id="rId23"/>
    <p:sldId id="268" r:id="rId24"/>
    <p:sldId id="270" r:id="rId25"/>
    <p:sldId id="271" r:id="rId26"/>
    <p:sldId id="275" r:id="rId27"/>
    <p:sldId id="28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hley Mayo" initials="AM" lastIdx="7" clrIdx="0"/>
  <p:cmAuthor id="1" name="Jacobson, Cindy E" initials="CEJ" lastIdx="11" clrIdx="1"/>
  <p:cmAuthor id="2" name="Rachel Scheckter" initials="RS" lastIdx="9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52584-E1AE-4A93-AC1D-11A11BFC59CA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21AEB2-967D-40E3-827C-D6660BDDA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06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F398C3A-A6A8-4827-A8F5-74C459127B7E}" type="slidenum">
              <a:rPr lang="en-US" altLang="en-US" smtClean="0">
                <a:latin typeface="Arial" charset="0"/>
              </a:rPr>
              <a:pPr/>
              <a:t>1</a:t>
            </a:fld>
            <a:endParaRPr lang="en-US" altLang="en-US">
              <a:latin typeface="Arial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AF3FBD0-F9DB-44A9-AD68-20183334AA13}" type="slidenum">
              <a:rPr lang="en-US" altLang="en-US" smtClean="0">
                <a:latin typeface="Arial" charset="0"/>
              </a:rPr>
              <a:pPr/>
              <a:t>2</a:t>
            </a:fld>
            <a:endParaRPr lang="en-US" altLang="en-US">
              <a:latin typeface="Arial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CBDC643-BAAA-4F28-8502-4B02CA13235B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This is what the entire form looks like but the next few slides will focus on specific sections.</a:t>
            </a:r>
          </a:p>
          <a:p>
            <a:r>
              <a:rPr lang="en-US" altLang="en-US"/>
              <a:t>Will highlight only used if a prescription has ever previously sent.</a:t>
            </a:r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8B0F9DC-79A9-4C47-B6D2-80309818CF48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/>
              <a:t>As previously mentioned, this log must remain in the clinic and is used to document providing a ring to the participant as well as the return of that ring.</a:t>
            </a: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F531814-ABBA-44EC-9394-49CCE657C131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8084A23-97ED-4FD3-8E86-5787426443A8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29057" indent="-280406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21626" indent="-224325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570276" indent="-224325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18927" indent="-224325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46757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16227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36487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13528" indent="-2243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EFEE098-4023-44ED-866D-9D88D92B1D7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7926-7ED3-4950-B821-B833CA4483AE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D171-15A4-46F3-8B51-950945E8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39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7926-7ED3-4950-B821-B833CA4483AE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D171-15A4-46F3-8B51-950945E8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55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7926-7ED3-4950-B821-B833CA4483AE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D171-15A4-46F3-8B51-950945E8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49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7926-7ED3-4950-B821-B833CA4483AE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D171-15A4-46F3-8B51-950945E8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845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7926-7ED3-4950-B821-B833CA4483AE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D171-15A4-46F3-8B51-950945E8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05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7926-7ED3-4950-B821-B833CA4483AE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D171-15A4-46F3-8B51-950945E8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14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7926-7ED3-4950-B821-B833CA4483AE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D171-15A4-46F3-8B51-950945E8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378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7926-7ED3-4950-B821-B833CA4483AE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D171-15A4-46F3-8B51-950945E8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157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7926-7ED3-4950-B821-B833CA4483AE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D171-15A4-46F3-8B51-950945E8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661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7926-7ED3-4950-B821-B833CA4483AE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D171-15A4-46F3-8B51-950945E8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259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E7926-7ED3-4950-B821-B833CA4483AE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BD171-15A4-46F3-8B51-950945E8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355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AE7926-7ED3-4950-B821-B833CA4483AE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BD171-15A4-46F3-8B51-950945E85E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47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2163" y="1847850"/>
            <a:ext cx="7620000" cy="17526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br>
              <a:rPr lang="en-US" b="1" dirty="0">
                <a:solidFill>
                  <a:schemeClr val="tx1"/>
                </a:solidFill>
              </a:rPr>
            </a:b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>
                <a:solidFill>
                  <a:schemeClr val="tx1"/>
                </a:solidFill>
              </a:rPr>
              <a:t>HOPE STUDY PRODUCT TRAINING</a:t>
            </a:r>
            <a:br>
              <a:rPr lang="en-US" b="1" dirty="0">
                <a:solidFill>
                  <a:schemeClr val="tx1"/>
                </a:solidFill>
              </a:rPr>
            </a:br>
            <a:r>
              <a:rPr lang="en-US" b="1" dirty="0"/>
              <a:t>PHASE 2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sz="4400" b="1" dirty="0">
              <a:solidFill>
                <a:schemeClr val="accent6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 eaLnBrk="1" hangingPunct="1"/>
            <a:r>
              <a:rPr lang="en-US" altLang="en-US" b="1"/>
              <a:t>Cindy Jacobson, PharmD</a:t>
            </a:r>
            <a:endParaRPr lang="en-US" altLang="en-US"/>
          </a:p>
        </p:txBody>
      </p:sp>
      <p:pic>
        <p:nvPicPr>
          <p:cNvPr id="4100" name="Picture 4" descr="MTN LOGO_F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825" y="4800600"/>
            <a:ext cx="198437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8127282"/>
      </p:ext>
    </p:extLst>
  </p:cSld>
  <p:clrMapOvr>
    <a:masterClrMapping/>
  </p:clrMapOvr>
  <p:transition advTm="155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Study Product Considerations During</a:t>
            </a:r>
            <a:br>
              <a:rPr lang="en-US" dirty="0"/>
            </a:br>
            <a:r>
              <a:rPr lang="en-US" dirty="0"/>
              <a:t>Missed Visits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/>
              <a:t>If a participant misses or is late for a visit, staff need to determine if </a:t>
            </a:r>
            <a:r>
              <a:rPr lang="en-US" dirty="0" err="1"/>
              <a:t>ppt</a:t>
            </a:r>
            <a:r>
              <a:rPr lang="en-US" dirty="0"/>
              <a:t> has an extra ring</a:t>
            </a:r>
          </a:p>
          <a:p>
            <a:r>
              <a:rPr lang="en-US" dirty="0"/>
              <a:t>If ring is needed then consider options:</a:t>
            </a:r>
          </a:p>
          <a:p>
            <a:pPr marL="0" indent="0">
              <a:buNone/>
            </a:pPr>
            <a:r>
              <a:rPr lang="en-US" dirty="0"/>
              <a:t>             </a:t>
            </a:r>
            <a:r>
              <a:rPr lang="en-US" sz="2400" dirty="0"/>
              <a:t>Facilitated on-site visit  (i.e., transportation provided) </a:t>
            </a:r>
          </a:p>
          <a:p>
            <a:pPr marL="0" indent="0">
              <a:buNone/>
            </a:pPr>
            <a:r>
              <a:rPr lang="en-US" sz="2400" dirty="0"/>
              <a:t>                  for full visit or minimum safety testing</a:t>
            </a:r>
          </a:p>
          <a:p>
            <a:pPr marL="0" indent="0">
              <a:buNone/>
            </a:pPr>
            <a:r>
              <a:rPr lang="en-US" sz="2400" dirty="0"/>
              <a:t>                                         OR</a:t>
            </a:r>
          </a:p>
          <a:p>
            <a:pPr marL="0" indent="0">
              <a:buNone/>
            </a:pPr>
            <a:r>
              <a:rPr lang="en-US" sz="2400" dirty="0"/>
              <a:t>                  Off-site visit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18478547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Study Product Considerations During</a:t>
            </a:r>
            <a:br>
              <a:rPr lang="en-US" dirty="0"/>
            </a:br>
            <a:r>
              <a:rPr lang="en-US" dirty="0"/>
              <a:t>Off-Site Visits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Guidance in SSP 6.4.5</a:t>
            </a:r>
          </a:p>
          <a:p>
            <a:r>
              <a:rPr lang="en-US" dirty="0"/>
              <a:t>Must have site Off-Site Visit SOP and specify product related procedures for re-supply</a:t>
            </a:r>
          </a:p>
          <a:p>
            <a:r>
              <a:rPr lang="en-US" dirty="0"/>
              <a:t>Procedures and timeframes for collecting study products, returning study products, and completing all required documentation should be agreed upon by pharmacy and clinic staff and specified in relevant MTN-025 SOPs.</a:t>
            </a:r>
          </a:p>
          <a:p>
            <a:r>
              <a:rPr lang="en-US" dirty="0"/>
              <a:t>Need to complete Request Slip for pharmacy in advance of the visit, product not released until time of the visit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531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Study Product Considerations During</a:t>
            </a:r>
            <a:br>
              <a:rPr lang="en-US" dirty="0"/>
            </a:br>
            <a:r>
              <a:rPr lang="en-US" dirty="0"/>
              <a:t>Off-Site Visits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Follow all dispensing procedures /documentation (Record of Receipt)</a:t>
            </a:r>
          </a:p>
          <a:p>
            <a:r>
              <a:rPr lang="en-US" dirty="0"/>
              <a:t>Complete off-site visit log to document transport of product</a:t>
            </a:r>
          </a:p>
          <a:p>
            <a:r>
              <a:rPr lang="en-US" dirty="0"/>
              <a:t>Previously dispensed product should be collected </a:t>
            </a:r>
          </a:p>
          <a:p>
            <a:r>
              <a:rPr lang="en-US" dirty="0"/>
              <a:t>During transport, study products should be stored securely (e.g., in a locked vehicle), with access limited to authorized clinic staff.</a:t>
            </a:r>
          </a:p>
          <a:p>
            <a:r>
              <a:rPr lang="en-US" dirty="0"/>
              <a:t>Temperature should be controlled to the extent possible during transport.  Site SOPs should outline steps that will be taken to document that the temperature during transport was maintained at 20 º- 25 º C with allowable excursion between 15º-30ºC.</a:t>
            </a:r>
          </a:p>
          <a:p>
            <a:r>
              <a:rPr lang="en-US" dirty="0"/>
              <a:t>Temperatures experienced during transport must be documented on the Off-site Visit Log (notify </a:t>
            </a:r>
            <a:r>
              <a:rPr lang="en-US" dirty="0" err="1"/>
              <a:t>RPh</a:t>
            </a:r>
            <a:r>
              <a:rPr lang="en-US" dirty="0"/>
              <a:t> if excursion)</a:t>
            </a:r>
          </a:p>
          <a:p>
            <a:r>
              <a:rPr lang="en-US" dirty="0"/>
              <a:t>Clinic staff will complete the third, fourth, and fifth columns of the MTN-025 Off-site Visit Log and will return the completed log to the pharmacy and form is retained in pharmacy</a:t>
            </a:r>
          </a:p>
        </p:txBody>
      </p:sp>
    </p:spTree>
    <p:extLst>
      <p:ext uri="{BB962C8B-B14F-4D97-AF65-F5344CB8AC3E}">
        <p14:creationId xmlns:p14="http://schemas.microsoft.com/office/powerpoint/2010/main" val="39920979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Off-Site Visit Log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387" y="1417638"/>
            <a:ext cx="6109225" cy="5053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314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altLang="en-US" sz="3600" dirty="0"/>
              <a:t>Documentation of Clinic Accountability:</a:t>
            </a:r>
            <a:br>
              <a:rPr lang="en-US" altLang="en-US" sz="3600" dirty="0"/>
            </a:br>
            <a:r>
              <a:rPr lang="en-US" altLang="en-US" sz="3600" dirty="0"/>
              <a:t>Vaginal Ring Provision and Destruction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057400"/>
            <a:ext cx="8229600" cy="4068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en-US" altLang="en-US" dirty="0"/>
              <a:t>        </a:t>
            </a:r>
            <a:r>
              <a:rPr lang="en-US" altLang="en-US" dirty="0">
                <a:solidFill>
                  <a:srgbClr val="FF0000"/>
                </a:solidFill>
              </a:rPr>
              <a:t>1. Participant-Specific Clinic Ring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   Accountability Log</a:t>
            </a:r>
          </a:p>
          <a:p>
            <a:pPr lvl="2"/>
            <a:r>
              <a:rPr lang="en-US" altLang="en-US" dirty="0">
                <a:solidFill>
                  <a:srgbClr val="FF0000"/>
                </a:solidFill>
              </a:rPr>
              <a:t>Maintain and complete as outlined in Clinic SOP for Study Product Accountability and Destruction </a:t>
            </a:r>
          </a:p>
          <a:p>
            <a:pPr lvl="2"/>
            <a:r>
              <a:rPr lang="en-US" altLang="en-US" dirty="0">
                <a:solidFill>
                  <a:srgbClr val="FF0000"/>
                </a:solidFill>
              </a:rPr>
              <a:t>SOP outlines who is responsible for updating the log and when, where it is stored and QC process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/>
              <a:t>         2. Ring Collection/Insertion </a:t>
            </a:r>
            <a:r>
              <a:rPr lang="en-US" altLang="en-US" b="1" dirty="0"/>
              <a:t>CRF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</a:t>
            </a:r>
            <a:r>
              <a:rPr lang="en-US" altLang="en-US" dirty="0"/>
              <a:t>3. Ring Tracking Log </a:t>
            </a:r>
            <a:r>
              <a:rPr lang="en-US" altLang="en-US" b="1" dirty="0"/>
              <a:t>CRF 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87711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106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b="1"/>
              <a:t>MTN-025 Clinic Participant-Specific Ring Accountability Log</a:t>
            </a:r>
            <a:endParaRPr lang="en-US" altLang="en-US" sz="2800" b="1">
              <a:solidFill>
                <a:srgbClr val="FF0000"/>
              </a:solidFill>
            </a:endParaRPr>
          </a:p>
        </p:txBody>
      </p:sp>
      <p:pic>
        <p:nvPicPr>
          <p:cNvPr id="3789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0"/>
            <a:ext cx="8763000" cy="5219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82352882"/>
      </p:ext>
    </p:extLst>
  </p:cSld>
  <p:clrMapOvr>
    <a:masterClrMapping/>
  </p:clrMapOvr>
  <p:transition spd="slow" advTm="254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Documentation of Clinic Accountability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 bwMode="auto">
          <a:xfrm>
            <a:off x="304800" y="1447800"/>
            <a:ext cx="8382000" cy="46783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3800" dirty="0"/>
              <a:t>        1. Clinic Participant-Specific Ring Accountability Log* 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3800" dirty="0"/>
              <a:t>        </a:t>
            </a:r>
            <a:r>
              <a:rPr lang="en-US" altLang="en-US" sz="3800" dirty="0">
                <a:solidFill>
                  <a:srgbClr val="FF0000"/>
                </a:solidFill>
              </a:rPr>
              <a:t>2. Ring Collection/Insertion CRF* and </a:t>
            </a:r>
          </a:p>
          <a:p>
            <a:pPr marL="0" indent="0">
              <a:buNone/>
            </a:pPr>
            <a:r>
              <a:rPr lang="en-US" altLang="en-US" sz="3800" dirty="0">
                <a:solidFill>
                  <a:srgbClr val="FF0000"/>
                </a:solidFill>
              </a:rPr>
              <a:t>        3. Ring Tracking Log CRF  </a:t>
            </a:r>
          </a:p>
          <a:p>
            <a:pPr marL="0" indent="0">
              <a:buNone/>
            </a:pPr>
            <a:r>
              <a:rPr lang="en-US" altLang="en-US" sz="3800" dirty="0">
                <a:solidFill>
                  <a:srgbClr val="FF0000"/>
                </a:solidFill>
              </a:rPr>
              <a:t>             ● Completed to document all VR provisions and returns</a:t>
            </a:r>
          </a:p>
          <a:p>
            <a:pPr marL="0" indent="0">
              <a:buNone/>
            </a:pPr>
            <a:r>
              <a:rPr lang="en-US" altLang="en-US" sz="3800" dirty="0">
                <a:solidFill>
                  <a:srgbClr val="FF0000"/>
                </a:solidFill>
              </a:rPr>
              <a:t>                  ● Used to document returns as well as accountability  </a:t>
            </a:r>
          </a:p>
          <a:p>
            <a:pPr marL="0" indent="0">
              <a:buNone/>
            </a:pPr>
            <a:r>
              <a:rPr lang="en-US" altLang="en-US" sz="3800" dirty="0">
                <a:solidFill>
                  <a:srgbClr val="FF0000"/>
                </a:solidFill>
              </a:rPr>
              <a:t>                      log described above </a:t>
            </a:r>
          </a:p>
          <a:p>
            <a:pPr marL="0" indent="0">
              <a:buNone/>
            </a:pPr>
            <a:r>
              <a:rPr lang="en-US" altLang="en-US" sz="3800" dirty="0">
                <a:solidFill>
                  <a:srgbClr val="FF0000"/>
                </a:solidFill>
              </a:rPr>
              <a:t>                  ● After documentation complete, ring(s) stored as per </a:t>
            </a:r>
          </a:p>
          <a:p>
            <a:pPr marL="0" indent="0">
              <a:buNone/>
            </a:pPr>
            <a:r>
              <a:rPr lang="en-US" altLang="en-US" sz="3800" dirty="0">
                <a:solidFill>
                  <a:srgbClr val="FF0000"/>
                </a:solidFill>
              </a:rPr>
              <a:t>                     SSP and site SOP for clinic accountability</a:t>
            </a:r>
          </a:p>
          <a:p>
            <a:pPr marL="0" indent="0">
              <a:buNone/>
            </a:pPr>
            <a:endParaRPr lang="en-US" alt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/>
              <a:t>* </a:t>
            </a:r>
            <a:r>
              <a:rPr lang="en-US" sz="3300" dirty="0"/>
              <a:t>In the unusual event that a ring was dispensed but never inserted, the returned (unused) VR must be returned to the clinic and documented by study staff on the Ring Collection/Insertion and Vaginal Ring Tracking Log CRFs and the Clinic Ring Accountability Log.  Unused ring may be returned to pharmacy for quarantine.</a:t>
            </a:r>
            <a:endParaRPr lang="en-US" altLang="en-US" sz="3300" dirty="0">
              <a:solidFill>
                <a:srgbClr val="FF0000"/>
              </a:solidFill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sz="3300" dirty="0">
                <a:solidFill>
                  <a:srgbClr val="FF0000"/>
                </a:solidFill>
              </a:rPr>
              <a:t>         </a:t>
            </a:r>
            <a:endParaRPr lang="en-US" altLang="en-US" sz="3300" dirty="0"/>
          </a:p>
        </p:txBody>
      </p:sp>
    </p:spTree>
    <p:extLst>
      <p:ext uri="{BB962C8B-B14F-4D97-AF65-F5344CB8AC3E}">
        <p14:creationId xmlns:p14="http://schemas.microsoft.com/office/powerpoint/2010/main" val="3899650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-304800"/>
            <a:ext cx="8686800" cy="1295400"/>
          </a:xfrm>
        </p:spPr>
        <p:txBody>
          <a:bodyPr/>
          <a:lstStyle/>
          <a:p>
            <a:r>
              <a:rPr lang="en-US" altLang="en-US" sz="3200" b="1" dirty="0"/>
              <a:t>Ring Collection/Insertion CRF </a:t>
            </a:r>
            <a:endParaRPr lang="en-US" altLang="en-US" sz="3200" dirty="0"/>
          </a:p>
        </p:txBody>
      </p:sp>
      <p:pic>
        <p:nvPicPr>
          <p:cNvPr id="4813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725" y="1066800"/>
            <a:ext cx="5724525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708118"/>
      </p:ext>
    </p:extLst>
  </p:cSld>
  <p:clrMapOvr>
    <a:masterClrMapping/>
  </p:clrMapOvr>
  <p:transition spd="slow" advTm="1230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304800"/>
            <a:ext cx="8686800" cy="1295400"/>
          </a:xfrm>
        </p:spPr>
        <p:txBody>
          <a:bodyPr/>
          <a:lstStyle/>
          <a:p>
            <a:r>
              <a:rPr lang="en-US" altLang="en-US" sz="3200" b="1"/>
              <a:t>Ring Collection/Insertion CRF (page 2) </a:t>
            </a:r>
            <a:endParaRPr lang="en-US" altLang="en-US" sz="3200"/>
          </a:p>
        </p:txBody>
      </p:sp>
      <p:pic>
        <p:nvPicPr>
          <p:cNvPr id="491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0225" y="1566863"/>
            <a:ext cx="554355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4634743"/>
      </p:ext>
    </p:extLst>
  </p:cSld>
  <p:clrMapOvr>
    <a:masterClrMapping/>
  </p:clrMapOvr>
  <p:transition spd="slow" advTm="1230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</p:spPr>
        <p:txBody>
          <a:bodyPr/>
          <a:lstStyle/>
          <a:p>
            <a:r>
              <a:rPr lang="en-US" altLang="en-US" sz="3600"/>
              <a:t>Documentation of Clinic Accountability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 bwMode="auto">
          <a:xfrm>
            <a:off x="457200" y="2057400"/>
            <a:ext cx="8229600" cy="40687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/>
              <a:t>        1. Clinic Participant-Specific Ring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/>
              <a:t>            Accountability Log   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/>
              <a:t>         2. Ring Collection/Insertion CRF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 dirty="0">
                <a:solidFill>
                  <a:srgbClr val="FF0000"/>
                </a:solidFill>
              </a:rPr>
              <a:t>         3. Ring Tracking Log CRF  </a:t>
            </a:r>
          </a:p>
        </p:txBody>
      </p:sp>
    </p:spTree>
    <p:extLst>
      <p:ext uri="{BB962C8B-B14F-4D97-AF65-F5344CB8AC3E}">
        <p14:creationId xmlns:p14="http://schemas.microsoft.com/office/powerpoint/2010/main" val="2055289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algn="ctr" eaLnBrk="1" hangingPunct="1"/>
            <a:r>
              <a:rPr lang="en-US" altLang="en-US" sz="4800" b="1"/>
              <a:t>Overview</a:t>
            </a:r>
            <a:endParaRPr lang="en-US" altLang="en-US" b="1"/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marL="342900" indent="-342900" eaLnBrk="1" hangingPunct="1"/>
            <a:r>
              <a:rPr lang="en-US" altLang="en-US" dirty="0"/>
              <a:t>Review Ring Resupply and Holds</a:t>
            </a:r>
          </a:p>
          <a:p>
            <a:r>
              <a:rPr lang="en-US" altLang="en-US" dirty="0"/>
              <a:t>Product Considerations Split/Missed/Off-site  visits</a:t>
            </a:r>
          </a:p>
          <a:p>
            <a:pPr marL="342900" indent="-342900" eaLnBrk="1" hangingPunct="1"/>
            <a:r>
              <a:rPr lang="en-US" altLang="en-US" dirty="0"/>
              <a:t>Ring Collection Procedures and Accountability Documentation</a:t>
            </a:r>
          </a:p>
          <a:p>
            <a:pPr marL="342900" indent="-342900" eaLnBrk="1" hangingPunct="1"/>
            <a:endParaRPr lang="en-US" altLang="en-US" dirty="0"/>
          </a:p>
          <a:p>
            <a:pPr marL="342900" indent="-342900" eaLnBrk="1" hangingPunct="1"/>
            <a:endParaRPr lang="en-US" altLang="en-US" dirty="0"/>
          </a:p>
          <a:p>
            <a:pPr marL="342900" indent="-342900" eaLnBrk="1" hangingPunct="1">
              <a:buFont typeface="Wingdings" pitchFamily="2" charset="2"/>
              <a:buNone/>
            </a:pPr>
            <a:endParaRPr lang="en-US" altLang="en-US" dirty="0"/>
          </a:p>
          <a:p>
            <a:pPr marL="342900" indent="-342900" eaLnBrk="1" hangingPunct="1"/>
            <a:endParaRPr lang="en-US" altLang="en-US" dirty="0"/>
          </a:p>
          <a:p>
            <a:pPr marL="342900" indent="-342900" eaLnBrk="1" hangingPunct="1"/>
            <a:endParaRPr lang="en-US" altLang="en-US" dirty="0"/>
          </a:p>
          <a:p>
            <a:pPr marL="342900" indent="-342900" eaLnBrk="1" hangingPunct="1"/>
            <a:endParaRPr lang="en-US" altLang="en-US" dirty="0"/>
          </a:p>
          <a:p>
            <a:pPr marL="342900" indent="-342900"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98073125"/>
      </p:ext>
    </p:extLst>
  </p:cSld>
  <p:clrMapOvr>
    <a:masterClrMapping/>
  </p:clrMapOvr>
  <p:transition spd="slow" advTm="120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8839200" cy="53673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65141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201025" cy="55006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304696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Used Ring Destruction Log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log is completed to document destruction of the ring in specific biohazards waste container</a:t>
            </a:r>
          </a:p>
          <a:p>
            <a:r>
              <a:rPr lang="en-US" dirty="0"/>
              <a:t>Final documentation for used ring not destined for further testing</a:t>
            </a:r>
          </a:p>
          <a:p>
            <a:r>
              <a:rPr lang="en-US" dirty="0"/>
              <a:t>See HOPE website under </a:t>
            </a:r>
            <a:r>
              <a:rPr lang="en-US" i="1" dirty="0"/>
              <a:t>Study Implementation Materials</a:t>
            </a:r>
          </a:p>
          <a:p>
            <a:r>
              <a:rPr lang="en-US" dirty="0"/>
              <a:t>Should be rare that a ring will be placed in container for destruction</a:t>
            </a:r>
          </a:p>
        </p:txBody>
      </p:sp>
    </p:spTree>
    <p:extLst>
      <p:ext uri="{BB962C8B-B14F-4D97-AF65-F5344CB8AC3E}">
        <p14:creationId xmlns:p14="http://schemas.microsoft.com/office/powerpoint/2010/main" val="17248908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b="1"/>
              <a:t>Thank You!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en-US" altLang="en-US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/>
          </a:p>
          <a:p>
            <a:pPr marL="0" indent="0" algn="ctr" eaLnBrk="1" hangingPunct="1">
              <a:buFont typeface="Wingdings" pitchFamily="2" charset="2"/>
              <a:buNone/>
            </a:pPr>
            <a:endParaRPr lang="en-US" altLang="en-US" sz="9600" b="1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altLang="en-US"/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/>
          </a:p>
        </p:txBody>
      </p:sp>
      <p:pic>
        <p:nvPicPr>
          <p:cNvPr id="59396" name="Picture 4" descr="MTN LOGO_Fi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6096000"/>
            <a:ext cx="1169988" cy="69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7" name="WordArt 6"/>
          <p:cNvSpPr>
            <a:spLocks noChangeArrowheads="1" noChangeShapeType="1" noTextEdit="1"/>
          </p:cNvSpPr>
          <p:nvPr/>
        </p:nvSpPr>
        <p:spPr bwMode="auto">
          <a:xfrm>
            <a:off x="2643188" y="2382838"/>
            <a:ext cx="3333750" cy="2100262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endParaRPr lang="en-US" sz="60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Impact"/>
            </a:endParaRPr>
          </a:p>
        </p:txBody>
      </p:sp>
      <p:pic>
        <p:nvPicPr>
          <p:cNvPr id="593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5" y="1617663"/>
            <a:ext cx="1619250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8712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altLang="en-US" sz="4000" b="1" dirty="0"/>
              <a:t>VR DISPENSING REMINDERS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457200" y="1447800"/>
            <a:ext cx="8229600" cy="46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/>
          <a:p>
            <a:pPr marL="342900" indent="-342900" eaLnBrk="1" hangingPunct="1"/>
            <a:r>
              <a:rPr lang="en-US" altLang="en-US"/>
              <a:t>Dispensing takes place on the day of enrollment and each scheduled follow-up visit (except PUEV and Termination)</a:t>
            </a:r>
          </a:p>
          <a:p>
            <a:pPr marL="342900" indent="-342900" eaLnBrk="1" hangingPunct="1"/>
            <a:r>
              <a:rPr lang="en-US" altLang="en-US"/>
              <a:t>During the monthly visits, the decision to dispense &gt;1 ring is up to the IoR and must be documented fully</a:t>
            </a:r>
          </a:p>
          <a:p>
            <a:pPr marL="342900" indent="-342900" eaLnBrk="1" hangingPunct="1"/>
            <a:r>
              <a:rPr lang="en-US" altLang="en-US"/>
              <a:t>During the quarterly phase 3 rings will be provided (maximum dispensed = 3 rings)</a:t>
            </a:r>
          </a:p>
          <a:p>
            <a:pPr marL="342900" indent="-342900" eaLnBrk="1" hangingPunct="1"/>
            <a:r>
              <a:rPr lang="en-US" altLang="en-US"/>
              <a:t>If &gt;3 needed ppt needs to return during the quarter for additional ring at IoR discretion</a:t>
            </a:r>
          </a:p>
          <a:p>
            <a:pPr marL="342900" indent="-342900" eaLnBrk="1" hangingPunct="1"/>
            <a:endParaRPr lang="en-US" altLang="en-US"/>
          </a:p>
          <a:p>
            <a:pPr marL="342900" indent="-342900" eaLnBrk="1" hangingPunct="1">
              <a:buFont typeface="Wingdings" pitchFamily="2" charset="2"/>
              <a:buNone/>
            </a:pPr>
            <a:endParaRPr lang="en-US" altLang="en-US"/>
          </a:p>
          <a:p>
            <a:pPr marL="342900" indent="-342900" eaLnBrk="1" hangingPunct="1">
              <a:buFont typeface="Wingdings" pitchFamily="2" charset="2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5126612"/>
      </p:ext>
    </p:extLst>
  </p:cSld>
  <p:clrMapOvr>
    <a:masterClrMapping/>
  </p:clrMapOvr>
  <p:transition spd="slow" advTm="4444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n-US" altLang="en-US" sz="4000" b="1"/>
              <a:t>VR DISPENSING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457200" y="1828800"/>
            <a:ext cx="8229600" cy="42672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altLang="en-US" dirty="0"/>
              <a:t>Participant has the option to return monthly, preference is documented on the prescription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en-US" dirty="0"/>
              <a:t>          ● This is NOT expected to be the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en-US" dirty="0"/>
              <a:t>                          “norm”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altLang="en-US" dirty="0"/>
              <a:t>          ● These visits should be “fast-tracked”</a:t>
            </a:r>
          </a:p>
          <a:p>
            <a:pPr marL="342900" indent="-342900" eaLnBrk="1" hangingPunct="1">
              <a:buFont typeface="Wingdings" pitchFamily="2" charset="2"/>
              <a:buNone/>
              <a:defRPr/>
            </a:pPr>
            <a:endParaRPr lang="en-US" altLang="en-US" dirty="0"/>
          </a:p>
          <a:p>
            <a:pPr marL="342900" indent="-342900" eaLnBrk="1" hangingPunct="1">
              <a:buFont typeface="Wingdings" pitchFamily="2" charset="2"/>
              <a:buNone/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2384046"/>
      </p:ext>
    </p:extLst>
  </p:cSld>
  <p:clrMapOvr>
    <a:masterClrMapping/>
  </p:clrMapOvr>
  <p:transition spd="slow" advTm="4444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60436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99172312"/>
      </p:ext>
    </p:extLst>
  </p:cSld>
  <p:clrMapOvr>
    <a:masterClrMapping/>
  </p:clrMapOvr>
  <p:transition spd="slow" advTm="8828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 idx="4294967295"/>
          </p:nvPr>
        </p:nvSpPr>
        <p:spPr>
          <a:xfrm>
            <a:off x="381000" y="3048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altLang="en-US" sz="3600" b="1" dirty="0"/>
              <a:t>Product Hold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457200" y="1295400"/>
            <a:ext cx="8229600" cy="502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Autofit/>
          </a:bodyPr>
          <a:lstStyle/>
          <a:p>
            <a:pPr marL="342900" indent="-342900" eaLnBrk="1" hangingPunct="1"/>
            <a:r>
              <a:rPr lang="en-US" altLang="en-US" sz="1800" dirty="0"/>
              <a:t>Study product use may be temporarily  held at the request of the clinician during a visit, at an off-site visit or</a:t>
            </a:r>
            <a:r>
              <a:rPr lang="en-US" altLang="en-US" sz="1800" dirty="0">
                <a:solidFill>
                  <a:srgbClr val="FF0000"/>
                </a:solidFill>
              </a:rPr>
              <a:t> </a:t>
            </a:r>
            <a:r>
              <a:rPr lang="en-US" altLang="en-US" sz="1800" dirty="0"/>
              <a:t>over the phone</a:t>
            </a:r>
          </a:p>
          <a:p>
            <a:pPr marL="342900" indent="-342900" eaLnBrk="1" hangingPunct="1"/>
            <a:endParaRPr lang="en-US" altLang="en-US" sz="1800" dirty="0"/>
          </a:p>
          <a:p>
            <a:r>
              <a:rPr lang="en-US" altLang="en-US" sz="1800" dirty="0"/>
              <a:t>MTN-025 Vaginal Ring Request Slip marked HOLD should be completed and sent to pharmacy </a:t>
            </a:r>
          </a:p>
          <a:p>
            <a:endParaRPr lang="en-US" altLang="en-US" sz="1800" dirty="0"/>
          </a:p>
          <a:p>
            <a:pPr lvl="1"/>
            <a:r>
              <a:rPr lang="en-US" sz="1400" dirty="0"/>
              <a:t>Only completed in the event a participant has </a:t>
            </a:r>
            <a:r>
              <a:rPr lang="en-US" sz="1400" i="1" dirty="0"/>
              <a:t>ever</a:t>
            </a:r>
            <a:r>
              <a:rPr lang="en-US" sz="1400" dirty="0"/>
              <a:t> had a prescription completed (i.e. the slip is not required for participants who have never accepted a study ring)</a:t>
            </a:r>
          </a:p>
          <a:p>
            <a:endParaRPr lang="en-US" altLang="en-US" sz="1800" dirty="0"/>
          </a:p>
          <a:p>
            <a:r>
              <a:rPr lang="en-US" sz="1800" dirty="0"/>
              <a:t>Clinical Product Hold/Discontinuation Log CRF should also be completed and submitted to SCHARP</a:t>
            </a:r>
          </a:p>
          <a:p>
            <a:pPr marL="0" indent="0">
              <a:buNone/>
            </a:pPr>
            <a:r>
              <a:rPr lang="en-US" sz="1800" dirty="0"/>
              <a:t>             </a:t>
            </a:r>
            <a:r>
              <a:rPr lang="en-US" altLang="en-US" sz="1800" dirty="0"/>
              <a:t>● </a:t>
            </a:r>
            <a:r>
              <a:rPr lang="en-US" sz="1800" dirty="0"/>
              <a:t>This CRF should be completed for each clinical product hold, even if</a:t>
            </a:r>
          </a:p>
          <a:p>
            <a:pPr marL="0" indent="0">
              <a:buNone/>
            </a:pPr>
            <a:r>
              <a:rPr lang="en-US" sz="1800" dirty="0"/>
              <a:t>                 the participant is already on a product hold for another clinical reason</a:t>
            </a:r>
          </a:p>
          <a:p>
            <a:pPr marL="0" indent="0">
              <a:buNone/>
            </a:pPr>
            <a:endParaRPr lang="en-US" sz="1800" dirty="0"/>
          </a:p>
          <a:p>
            <a:r>
              <a:rPr lang="en-US" sz="1800" dirty="0"/>
              <a:t>Clinical product holds should be documented on clinic documents and CRFs regardless of whether a participant has ever accepted study product (i.e., complete this documentation for all participants, both acceptors and non-acceptors). 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2405169109"/>
      </p:ext>
    </p:extLst>
  </p:cSld>
  <p:clrMapOvr>
    <a:masterClrMapping/>
  </p:clrMapOvr>
  <p:transition spd="slow" advTm="142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altLang="en-US" sz="3600" b="1" dirty="0"/>
              <a:t>Product Hold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en-US" sz="2800" dirty="0"/>
              <a:t>A ring should not be removed for a hold and later reinserted for reuse. 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Once an MTN-025 Vaginal Ring Request Slip is completed and a “HOLD” is marked, regardless of the reason or duration, no further vaginal rings will be dispensed for that participant until another slip is marked “RESUME” and signed by an authorized prescriber. </a:t>
            </a:r>
          </a:p>
        </p:txBody>
      </p:sp>
    </p:spTree>
    <p:extLst>
      <p:ext uri="{BB962C8B-B14F-4D97-AF65-F5344CB8AC3E}">
        <p14:creationId xmlns:p14="http://schemas.microsoft.com/office/powerpoint/2010/main" val="694304495"/>
      </p:ext>
    </p:extLst>
  </p:cSld>
  <p:clrMapOvr>
    <a:masterClrMapping/>
  </p:clrMapOvr>
  <p:transition spd="slow" advTm="142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 idx="4294967295"/>
          </p:nvPr>
        </p:nvSpPr>
        <p:spPr>
          <a:xfrm>
            <a:off x="381000" y="533400"/>
            <a:ext cx="8229600" cy="1143000"/>
          </a:xfrm>
        </p:spPr>
        <p:txBody>
          <a:bodyPr anchor="ctr"/>
          <a:lstStyle/>
          <a:p>
            <a:pPr eaLnBrk="1" hangingPunct="1"/>
            <a:r>
              <a:rPr lang="en-US" altLang="en-US" sz="3600" b="1" dirty="0"/>
              <a:t>Product Hold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4294967295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r>
              <a:rPr lang="en-US" altLang="en-US" sz="2800" dirty="0"/>
              <a:t>Product must be retrieved within 5 working days for product hold due to pregnancy or permanent discontinuation for any other reason or </a:t>
            </a:r>
            <a:r>
              <a:rPr lang="en-US" altLang="en-US" sz="2800" dirty="0" err="1"/>
              <a:t>IoR</a:t>
            </a:r>
            <a:r>
              <a:rPr lang="en-US" altLang="en-US" sz="2800" dirty="0"/>
              <a:t> discretion</a:t>
            </a:r>
          </a:p>
          <a:p>
            <a:endParaRPr lang="en-US" altLang="en-US" sz="2800" dirty="0"/>
          </a:p>
          <a:p>
            <a:r>
              <a:rPr lang="en-US" altLang="en-US" sz="2800" dirty="0"/>
              <a:t>Product must be retrieved within 7 working days if  held for reasons other than pregnancy with expected duration of more than 7 days </a:t>
            </a:r>
          </a:p>
        </p:txBody>
      </p:sp>
    </p:spTree>
    <p:extLst>
      <p:ext uri="{BB962C8B-B14F-4D97-AF65-F5344CB8AC3E}">
        <p14:creationId xmlns:p14="http://schemas.microsoft.com/office/powerpoint/2010/main" val="1520091478"/>
      </p:ext>
    </p:extLst>
  </p:cSld>
  <p:clrMapOvr>
    <a:masterClrMapping/>
  </p:clrMapOvr>
  <p:transition spd="slow" advTm="142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Study Product Considerations During</a:t>
            </a:r>
            <a:br>
              <a:rPr lang="en-US" dirty="0"/>
            </a:br>
            <a:r>
              <a:rPr lang="en-US" dirty="0"/>
              <a:t>Split Visits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follow-up visit procedures are split over more than 1 day, safety evaluations for product dispensation (SSP 9.5) should be on first day</a:t>
            </a:r>
          </a:p>
          <a:p>
            <a:r>
              <a:rPr lang="en-US" dirty="0"/>
              <a:t>Product dispensation on first day</a:t>
            </a:r>
          </a:p>
          <a:p>
            <a:r>
              <a:rPr lang="en-US" dirty="0" err="1"/>
              <a:t>IoR</a:t>
            </a:r>
            <a:r>
              <a:rPr lang="en-US" dirty="0"/>
              <a:t> or designee should determine if a new ring should be provided to participant at that visit if safety testing is not complete</a:t>
            </a:r>
          </a:p>
        </p:txBody>
      </p:sp>
    </p:spTree>
    <p:extLst>
      <p:ext uri="{BB962C8B-B14F-4D97-AF65-F5344CB8AC3E}">
        <p14:creationId xmlns:p14="http://schemas.microsoft.com/office/powerpoint/2010/main" val="26141614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y xmlns="EE46082F-C198-4CB5-9620-9A849056120C" xsi:nil="true"/>
    <Status xmlns="ee46082f-c198-4cb5-9620-9a849056120c" xsi:nil="true"/>
    <TrainingType xmlns="EE46082F-C198-4CB5-9620-9A849056120C">Study Specific</TrainingType>
    <DocType xmlns="EE46082F-C198-4CB5-9620-9A849056120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2BCD7002D0A448BEE7732B5A98971A" ma:contentTypeVersion="3" ma:contentTypeDescription="Create a new document." ma:contentTypeScope="" ma:versionID="e02ee09830479890d3826c688a0a3fef">
  <xsd:schema xmlns:xsd="http://www.w3.org/2001/XMLSchema" xmlns:xs="http://www.w3.org/2001/XMLSchema" xmlns:p="http://schemas.microsoft.com/office/2006/metadata/properties" xmlns:ns2="EE46082F-C198-4CB5-9620-9A849056120C" xmlns:ns3="ee46082f-c198-4cb5-9620-9a849056120c" xmlns:ns4="0cdb9d7b-3bdb-4b1c-be50-7737cb6ee7a2" targetNamespace="http://schemas.microsoft.com/office/2006/metadata/properties" ma:root="true" ma:fieldsID="c0bda97d02a2442ba92bddb079402372" ns2:_="" ns3:_="" ns4:_="">
    <xsd:import namespace="EE46082F-C198-4CB5-9620-9A849056120C"/>
    <xsd:import namespace="ee46082f-c198-4cb5-9620-9a849056120c"/>
    <xsd:import namespace="0cdb9d7b-3bdb-4b1c-be50-7737cb6ee7a2"/>
    <xsd:element name="properties">
      <xsd:complexType>
        <xsd:sequence>
          <xsd:element name="documentManagement">
            <xsd:complexType>
              <xsd:all>
                <xsd:element ref="ns2:TrainingType" minOccurs="0"/>
                <xsd:element ref="ns2:DocType" minOccurs="0"/>
                <xsd:element ref="ns2:Day" minOccurs="0"/>
                <xsd:element ref="ns3:Status" minOccurs="0"/>
                <xsd:element ref="ns4:SharedWithUsers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46082F-C198-4CB5-9620-9A849056120C" elementFormDefault="qualified">
    <xsd:import namespace="http://schemas.microsoft.com/office/2006/documentManagement/types"/>
    <xsd:import namespace="http://schemas.microsoft.com/office/infopath/2007/PartnerControls"/>
    <xsd:element name="TrainingType" ma:index="8" nillable="true" ma:displayName="TrainingType" ma:format="Dropdown" ma:internalName="TrainingType">
      <xsd:simpleType>
        <xsd:restriction base="dms:Choice">
          <xsd:enumeration value="Study Specific"/>
          <xsd:enumeration value="Refresher"/>
          <xsd:enumeration value="Other"/>
        </xsd:restriction>
      </xsd:simpleType>
    </xsd:element>
    <xsd:element name="DocType" ma:index="9" nillable="true" ma:displayName="DocType" ma:format="Dropdown" ma:internalName="DocType">
      <xsd:simpleType>
        <xsd:restriction base="dms:Choice">
          <xsd:enumeration value="Agenda"/>
          <xsd:enumeration value="Evaluations"/>
          <xsd:enumeration value="Presentations"/>
          <xsd:enumeration value="Logistics"/>
          <xsd:enumeration value="Handouts/Scenario"/>
          <xsd:enumeration value="Report"/>
          <xsd:enumeration value="Other"/>
        </xsd:restriction>
      </xsd:simpleType>
    </xsd:element>
    <xsd:element name="Day" ma:index="10" nillable="true" ma:displayName="Day" ma:internalName="Day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46082f-c198-4cb5-9620-9a849056120c" elementFormDefault="qualified">
    <xsd:import namespace="http://schemas.microsoft.com/office/2006/documentManagement/types"/>
    <xsd:import namespace="http://schemas.microsoft.com/office/infopath/2007/PartnerControls"/>
    <xsd:element name="Status" ma:index="11" nillable="true" ma:displayName="Status" ma:format="Dropdown" ma:internalName="Status">
      <xsd:simpleType>
        <xsd:restriction base="dms:Choice">
          <xsd:enumeration value="Draft"/>
          <xsd:enumeration value="Archive"/>
          <xsd:enumeration value="Final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db9d7b-3bdb-4b1c-be50-7737cb6ee7a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77AA21E-60E6-4352-B9DF-E5B1A91DC430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ee46082f-c198-4cb5-9620-9a849056120c"/>
    <ds:schemaRef ds:uri="http://purl.org/dc/terms/"/>
    <ds:schemaRef ds:uri="http://purl.org/dc/elements/1.1/"/>
    <ds:schemaRef ds:uri="EE46082F-C198-4CB5-9620-9A849056120C"/>
    <ds:schemaRef ds:uri="0cdb9d7b-3bdb-4b1c-be50-7737cb6ee7a2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EACA0E1-36FE-47B7-91B3-31691EBA3E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682A830-06CD-446C-B2A6-2C02FC774FA7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86024DB0-9CBC-48A7-BB9D-411F0BD6B7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46082F-C198-4CB5-9620-9A849056120C"/>
    <ds:schemaRef ds:uri="ee46082f-c198-4cb5-9620-9a849056120c"/>
    <ds:schemaRef ds:uri="0cdb9d7b-3bdb-4b1c-be50-7737cb6ee7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1093</Words>
  <Application>Microsoft Office PowerPoint</Application>
  <PresentationFormat>On-screen Show (4:3)</PresentationFormat>
  <Paragraphs>116</Paragraphs>
  <Slides>23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Impact</vt:lpstr>
      <vt:lpstr>Times New Roman</vt:lpstr>
      <vt:lpstr>Wingdings</vt:lpstr>
      <vt:lpstr>Office Theme</vt:lpstr>
      <vt:lpstr>  HOPE STUDY PRODUCT TRAINING PHASE 2 </vt:lpstr>
      <vt:lpstr>Overview</vt:lpstr>
      <vt:lpstr>VR DISPENSING REMINDERS</vt:lpstr>
      <vt:lpstr>VR DISPENSING</vt:lpstr>
      <vt:lpstr>PowerPoint Presentation</vt:lpstr>
      <vt:lpstr>Product Hold</vt:lpstr>
      <vt:lpstr>Product Hold</vt:lpstr>
      <vt:lpstr>Product Hold</vt:lpstr>
      <vt:lpstr>Study Product Considerations During Split Visits </vt:lpstr>
      <vt:lpstr>Study Product Considerations During Missed Visits </vt:lpstr>
      <vt:lpstr>Study Product Considerations During Off-Site Visits </vt:lpstr>
      <vt:lpstr>Study Product Considerations During Off-Site Visits </vt:lpstr>
      <vt:lpstr>Off-Site Visit Log</vt:lpstr>
      <vt:lpstr>Documentation of Clinic Accountability: Vaginal Ring Provision and Destruction</vt:lpstr>
      <vt:lpstr>MTN-025 Clinic Participant-Specific Ring Accountability Log</vt:lpstr>
      <vt:lpstr>Documentation of Clinic Accountability</vt:lpstr>
      <vt:lpstr>Ring Collection/Insertion CRF </vt:lpstr>
      <vt:lpstr>Ring Collection/Insertion CRF (page 2) </vt:lpstr>
      <vt:lpstr>Documentation of Clinic Accountability</vt:lpstr>
      <vt:lpstr>PowerPoint Presentation</vt:lpstr>
      <vt:lpstr>PowerPoint Presentation</vt:lpstr>
      <vt:lpstr>Used Ring Destruction Log</vt:lpstr>
      <vt:lpstr>Thank You!</vt:lpstr>
    </vt:vector>
  </TitlesOfParts>
  <Company>UPMC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HOPE STUDY PRODUCT TRAINING PHASE 2</dc:title>
  <dc:creator>Jacobson, Cindy E</dc:creator>
  <cp:lastModifiedBy>Ashley Mayo</cp:lastModifiedBy>
  <cp:revision>19</cp:revision>
  <dcterms:created xsi:type="dcterms:W3CDTF">2016-08-09T14:26:42Z</dcterms:created>
  <dcterms:modified xsi:type="dcterms:W3CDTF">2016-08-16T18:41:05Z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0x010100A42BCD7002D0A448BEE7732B5A98971A</vt:lpwstr>
  </property>
</Properties>
</file>